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986" r:id="rId3"/>
    <p:sldId id="993" r:id="rId4"/>
    <p:sldId id="995" r:id="rId5"/>
    <p:sldId id="994" r:id="rId6"/>
    <p:sldId id="991" r:id="rId7"/>
    <p:sldId id="1003" r:id="rId8"/>
    <p:sldId id="996" r:id="rId9"/>
    <p:sldId id="992" r:id="rId10"/>
    <p:sldId id="1006" r:id="rId11"/>
    <p:sldId id="997" r:id="rId12"/>
    <p:sldId id="1007" r:id="rId13"/>
    <p:sldId id="998" r:id="rId14"/>
    <p:sldId id="999" r:id="rId15"/>
    <p:sldId id="1000" r:id="rId16"/>
    <p:sldId id="1001" r:id="rId17"/>
    <p:sldId id="1002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ED028C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108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6  We </a:t>
            </a: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like our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school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Period 1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Story time 1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sing and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dance/jump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at school.	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have/play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games in the park too.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have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fun/juice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at school.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椭圆 2"/>
          <p:cNvSpPr/>
          <p:nvPr/>
        </p:nvSpPr>
        <p:spPr bwMode="auto">
          <a:xfrm>
            <a:off x="2892350" y="963476"/>
            <a:ext cx="1008112" cy="432048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140574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根据课文内容可知，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是同类并列词汇，故选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。句意：我们在学校唱歌和跳舞。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椭圆 4"/>
          <p:cNvSpPr/>
          <p:nvPr/>
        </p:nvSpPr>
        <p:spPr bwMode="auto">
          <a:xfrm>
            <a:off x="2422798" y="2924944"/>
            <a:ext cx="720080" cy="432048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335699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根据课文内容可知，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play games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是固定搭配，意为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做游戏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play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。句意：我们还在公园里做游戏。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椭圆 6"/>
          <p:cNvSpPr/>
          <p:nvPr/>
        </p:nvSpPr>
        <p:spPr bwMode="auto">
          <a:xfrm>
            <a:off x="2422798" y="4797152"/>
            <a:ext cx="576064" cy="432048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8" name="内容占位符 5"/>
          <p:cNvSpPr txBox="1">
            <a:spLocks/>
          </p:cNvSpPr>
          <p:nvPr/>
        </p:nvSpPr>
        <p:spPr bwMode="auto">
          <a:xfrm>
            <a:off x="360854" y="5229200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根据课文内容可知，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have fun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玩得开心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，句意：我们在学校里玩得开心。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8481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/>
      <p:bldP spid="7" grpId="0" animBg="1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3494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给下列句子选择正确的中文意思。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 like our school.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A.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我们在学校里玩得开心。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 go to school every day.	B.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我们每天去上学。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 play games at school.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我们读书写字。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 read and write.	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我们喜欢我们的学校。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 have fun at school.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我们在学校里做游戏。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34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018674"/>
            <a:ext cx="8784976" cy="82615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82638" y="259187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D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321297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86104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E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450912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515719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3033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329149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句意：我们喜欢我们的学校。故选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句意：我们每天去上学。故选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句意：我们在学校里做游戏。故选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句意：我们读书写字。故选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句意：我们在学校里玩得开心。故选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6519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同学们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想通过制作手帐来记录自己的校园生活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将下列句子与相应的图片配对。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read at school.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write every day.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982638" y="853964"/>
            <a:ext cx="2924175" cy="48323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874" y="2274986"/>
            <a:ext cx="10698924" cy="1514054"/>
          </a:xfrm>
          <a:prstGeom prst="rect">
            <a:avLst/>
          </a:prstGeom>
        </p:spPr>
      </p:pic>
      <p:sp>
        <p:nvSpPr>
          <p:cNvPr id="5" name="内容占位符 3"/>
          <p:cNvSpPr txBox="1">
            <a:spLocks/>
          </p:cNvSpPr>
          <p:nvPr/>
        </p:nvSpPr>
        <p:spPr bwMode="auto">
          <a:xfrm>
            <a:off x="442006" y="5140349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我在学校读书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与图片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我每天写字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与图片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98590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25768" y="461672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3813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43588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 play games at school.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go to school every day. I like my school.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 sing and dance.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590" y="908720"/>
            <a:ext cx="10698924" cy="1514054"/>
          </a:xfrm>
          <a:prstGeom prst="rect">
            <a:avLst/>
          </a:prstGeom>
        </p:spPr>
      </p:pic>
      <p:sp>
        <p:nvSpPr>
          <p:cNvPr id="4" name="内容占位符 4"/>
          <p:cNvSpPr txBox="1">
            <a:spLocks/>
          </p:cNvSpPr>
          <p:nvPr/>
        </p:nvSpPr>
        <p:spPr bwMode="auto">
          <a:xfrm>
            <a:off x="586022" y="4293096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我们在学校做游戏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与图片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我每天去上学。我喜欢我的学校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与图片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我们唱歌跳舞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与图片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249289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121804"/>
            <a:ext cx="5341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D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376987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E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9809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75840"/>
            <a:ext cx="11485848" cy="5073440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明明每天在学校做些什么呢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阅读下列内容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完成各题。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看图将句子前的序号填写在括号里。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Mingming likes school very much.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 draws at school.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 plays basketball in the afternoon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在下午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 goes to school by bus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乘公交车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 sings with his friends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朋友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 plays games with his friends.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has fun at school every day.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74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f69.jpg" descr="id:214749352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18483" y="764704"/>
            <a:ext cx="11093347" cy="1728192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266555" y="2041684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3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316120" y="2006092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2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277080" y="2041684"/>
            <a:ext cx="4539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4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599096" y="2041684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1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195547" y="2041684"/>
            <a:ext cx="4539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 5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内容占位符 5"/>
          <p:cNvSpPr>
            <a:spLocks noGrp="1"/>
          </p:cNvSpPr>
          <p:nvPr>
            <p:ph idx="1"/>
          </p:nvPr>
        </p:nvSpPr>
        <p:spPr>
          <a:xfrm>
            <a:off x="360854" y="2389994"/>
            <a:ext cx="11485848" cy="4355423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表示乘坐公交车，第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句句意为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他乘公交车去学校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，与图片相符，故填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表示打篮球，第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句句意为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他在下午打篮球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，与图片相符，故填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表示和朋友们一起唱歌，第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句句意为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他和他的朋友们一起唱歌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，与图片相符，故填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表示画画，第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句句意为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他在学校画画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，与图片相符，故填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表示和朋友们一起做游戏，第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句句意为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他和他的朋友们一起做游戏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，与图片相符，故填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228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211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每天在学校都做些什么呢？请写一写。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414686" y="1324307"/>
            <a:ext cx="3493086" cy="504056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 rotWithShape="1">
          <a:blip r:embed="rId3"/>
          <a:srcRect b="49202"/>
          <a:stretch/>
        </p:blipFill>
        <p:spPr>
          <a:xfrm>
            <a:off x="478583" y="1934876"/>
            <a:ext cx="11449272" cy="86870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33172" y="1971422"/>
            <a:ext cx="10369152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500" dirty="0">
                <a:ea typeface="楷体" panose="02010609060101010101" pitchFamily="49" charset="-122"/>
              </a:rPr>
              <a:t>I read and write at </a:t>
            </a:r>
            <a:r>
              <a:rPr lang="en-US" altLang="zh-CN" sz="3500" dirty="0" err="1">
                <a:ea typeface="楷体" panose="02010609060101010101" pitchFamily="49" charset="-122"/>
              </a:rPr>
              <a:t>school.I</a:t>
            </a:r>
            <a:r>
              <a:rPr lang="en-US" altLang="zh-CN" sz="3500" dirty="0">
                <a:ea typeface="楷体" panose="02010609060101010101" pitchFamily="49" charset="-122"/>
              </a:rPr>
              <a:t> play games at school.</a:t>
            </a:r>
            <a:endParaRPr lang="zh-CN" altLang="en-US" sz="3500" dirty="0"/>
          </a:p>
        </p:txBody>
      </p:sp>
      <p:sp>
        <p:nvSpPr>
          <p:cNvPr id="6" name="矩形 5"/>
          <p:cNvSpPr/>
          <p:nvPr/>
        </p:nvSpPr>
        <p:spPr>
          <a:xfrm>
            <a:off x="286288" y="2905780"/>
            <a:ext cx="45127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cs typeface="Times New Roman" panose="02020603050405020304" pitchFamily="18" charset="0"/>
              </a:rPr>
              <a:t>（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答案不唯一，合理即可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0479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390727"/>
              </p:ext>
            </p:extLst>
          </p:nvPr>
        </p:nvGraphicFramePr>
        <p:xfrm>
          <a:off x="406574" y="1988840"/>
          <a:ext cx="11449272" cy="2560320"/>
        </p:xfrm>
        <a:graphic>
          <a:graphicData uri="http://schemas.openxmlformats.org/drawingml/2006/table">
            <a:tbl>
              <a:tblPr firstRow="1" firstCol="1" bandRow="1"/>
              <a:tblGrid>
                <a:gridCol w="654898">
                  <a:extLst>
                    <a:ext uri="{9D8B030D-6E8A-4147-A177-3AD203B41FA5}">
                      <a16:colId xmlns:a16="http://schemas.microsoft.com/office/drawing/2014/main" val="130862122"/>
                    </a:ext>
                  </a:extLst>
                </a:gridCol>
                <a:gridCol w="10794374">
                  <a:extLst>
                    <a:ext uri="{9D8B030D-6E8A-4147-A177-3AD203B41FA5}">
                      <a16:colId xmlns:a16="http://schemas.microsoft.com/office/drawing/2014/main" val="96166698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9C7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our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我们的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school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学校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read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识字，读书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write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写字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754399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9C7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go to school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上学　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every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day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每天　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play games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做游戏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have fun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玩得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开心</a:t>
                      </a:r>
                      <a:r>
                        <a:rPr lang="en-US" altLang="zh-CN" sz="2800" baseline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at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school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在学校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	our school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我们的学校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3971469"/>
                  </a:ext>
                </a:extLst>
              </a:tr>
            </a:tbl>
          </a:graphicData>
        </a:graphic>
      </p:graphicFrame>
      <p:pic>
        <p:nvPicPr>
          <p:cNvPr id="4" name="25目标6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97948" y="1484784"/>
            <a:ext cx="11462400" cy="50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0867882"/>
              </p:ext>
            </p:extLst>
          </p:nvPr>
        </p:nvGraphicFramePr>
        <p:xfrm>
          <a:off x="406574" y="1321412"/>
          <a:ext cx="11449272" cy="3517851"/>
        </p:xfrm>
        <a:graphic>
          <a:graphicData uri="http://schemas.openxmlformats.org/drawingml/2006/table">
            <a:tbl>
              <a:tblPr firstRow="1" firstCol="1" bandRow="1"/>
              <a:tblGrid>
                <a:gridCol w="654898">
                  <a:extLst>
                    <a:ext uri="{9D8B030D-6E8A-4147-A177-3AD203B41FA5}">
                      <a16:colId xmlns:a16="http://schemas.microsoft.com/office/drawing/2014/main" val="3405208347"/>
                    </a:ext>
                  </a:extLst>
                </a:gridCol>
                <a:gridCol w="10794374">
                  <a:extLst>
                    <a:ext uri="{9D8B030D-6E8A-4147-A177-3AD203B41FA5}">
                      <a16:colId xmlns:a16="http://schemas.microsoft.com/office/drawing/2014/main" val="839499543"/>
                    </a:ext>
                  </a:extLst>
                </a:gridCol>
              </a:tblGrid>
              <a:tr h="351785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9C7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1. We go to school every day.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我们每天去上学。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go to school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上学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的意思，注意在这个短语中，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school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前一般不加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或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2. We read and write.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我们读书写字。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3. We sing and dance.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我们唱歌跳舞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33675" marR="33675" marT="0" marB="0" anchor="ctr">
                    <a:lnL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24292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954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1539834"/>
              </p:ext>
            </p:extLst>
          </p:nvPr>
        </p:nvGraphicFramePr>
        <p:xfrm>
          <a:off x="406574" y="1053560"/>
          <a:ext cx="11449272" cy="4754880"/>
        </p:xfrm>
        <a:graphic>
          <a:graphicData uri="http://schemas.openxmlformats.org/drawingml/2006/table">
            <a:tbl>
              <a:tblPr firstRow="1" firstCol="1" bandRow="1"/>
              <a:tblGrid>
                <a:gridCol w="654898">
                  <a:extLst>
                    <a:ext uri="{9D8B030D-6E8A-4147-A177-3AD203B41FA5}">
                      <a16:colId xmlns:a16="http://schemas.microsoft.com/office/drawing/2014/main" val="3405208347"/>
                    </a:ext>
                  </a:extLst>
                </a:gridCol>
                <a:gridCol w="10794374">
                  <a:extLst>
                    <a:ext uri="{9D8B030D-6E8A-4147-A177-3AD203B41FA5}">
                      <a16:colId xmlns:a16="http://schemas.microsoft.com/office/drawing/2014/main" val="839499543"/>
                    </a:ext>
                  </a:extLst>
                </a:gridCol>
              </a:tblGrid>
              <a:tr h="475170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9C7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. We play games too. 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我们还做游戏。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6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6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当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too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表示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也，还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的意思时，需要放在句末使用。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例句：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This small monkey has a long tail too. 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这只小猴子也有一条长尾巴。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5. We have fun at school. 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我们在学校玩得很开心。 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6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6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“have fun”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玩得开心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，其同义短语为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have a good/great time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例句：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We have a good time in spring. 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我们在春天玩得很开心。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We have fun every day. 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我们每天都玩得很开心。</a:t>
                      </a:r>
                    </a:p>
                  </a:txBody>
                  <a:tcPr marL="33675" marR="33675" marT="0" marB="0" anchor="ctr">
                    <a:lnL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24292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197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3777710"/>
              </p:ext>
            </p:extLst>
          </p:nvPr>
        </p:nvGraphicFramePr>
        <p:xfrm>
          <a:off x="334566" y="1524744"/>
          <a:ext cx="11521280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720080">
                  <a:extLst>
                    <a:ext uri="{9D8B030D-6E8A-4147-A177-3AD203B41FA5}">
                      <a16:colId xmlns:a16="http://schemas.microsoft.com/office/drawing/2014/main" val="2301917582"/>
                    </a:ext>
                  </a:extLst>
                </a:gridCol>
                <a:gridCol w="10801200">
                  <a:extLst>
                    <a:ext uri="{9D8B030D-6E8A-4147-A177-3AD203B41FA5}">
                      <a16:colId xmlns:a16="http://schemas.microsoft.com/office/drawing/2014/main" val="341393443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9C7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人称代词有主格和宾格之分，主格作主语，宾格作宾语。如：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是主格，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us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是宾格。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2. our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的形容词性物主代词，常用于名词之前。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3. fun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既是名词又是形容词，名词意为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乐趣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嬉戏，嬉闹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有趣的事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”;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形容词意为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使人愉快的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有趣的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26328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440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6832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33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1196752"/>
            <a:ext cx="11145520" cy="6381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2708920"/>
            <a:ext cx="11581227" cy="249474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58793" y="5282044"/>
            <a:ext cx="1980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go to school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3718942" y="5301208"/>
            <a:ext cx="24609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sing and dance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6959302" y="5282044"/>
            <a:ext cx="18902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play games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9495842" y="5282044"/>
            <a:ext cx="24320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read and write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702718" y="458112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015086" y="4561964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967414" y="4581128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803496" y="4581128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5018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8822" y="1484785"/>
            <a:ext cx="7056784" cy="57606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为下列图片选择正确的单词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将序号写在对应图片的横线上。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read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dance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write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run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/>
          <a:srcRect l="-1" r="78016"/>
          <a:stretch/>
        </p:blipFill>
        <p:spPr>
          <a:xfrm>
            <a:off x="694606" y="2132856"/>
            <a:ext cx="2293494" cy="189749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/>
          <a:srcRect l="21123" r="59275"/>
          <a:stretch/>
        </p:blipFill>
        <p:spPr>
          <a:xfrm>
            <a:off x="8226706" y="2132856"/>
            <a:ext cx="2044964" cy="1897491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733440" y="3501008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cs typeface="宋体" panose="02010600030101010101" pitchFamily="2" charset="-122"/>
              </a:rPr>
              <a:t>④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047534" y="3501008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cs typeface="宋体" panose="02010600030101010101" pitchFamily="2" charset="-122"/>
              </a:rPr>
              <a:t>①</a:t>
            </a:r>
            <a:endParaRPr lang="zh-CN" altLang="en-US"/>
          </a:p>
        </p:txBody>
      </p:sp>
      <p:sp>
        <p:nvSpPr>
          <p:cNvPr id="11" name="内容占位符 2"/>
          <p:cNvSpPr txBox="1">
            <a:spLocks/>
          </p:cNvSpPr>
          <p:nvPr/>
        </p:nvSpPr>
        <p:spPr bwMode="auto">
          <a:xfrm>
            <a:off x="874054" y="4142047"/>
            <a:ext cx="1112580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图片是唱歌，与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图片是读书，与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read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2947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8822" y="1052737"/>
            <a:ext cx="7056784" cy="57606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65684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read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dance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write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run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/>
          <a:srcRect l="40956" r="38018"/>
          <a:stretch/>
        </p:blipFill>
        <p:spPr>
          <a:xfrm>
            <a:off x="550590" y="1772816"/>
            <a:ext cx="2352541" cy="2035115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586022" y="3933056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图片是写字，与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write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图片是跑步，与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run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图片是跳舞，与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/>
          <a:srcRect l="62041" r="18686"/>
          <a:stretch/>
        </p:blipFill>
        <p:spPr>
          <a:xfrm>
            <a:off x="4799062" y="1825933"/>
            <a:ext cx="2156434" cy="203511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/>
          <a:srcRect l="81084"/>
          <a:stretch/>
        </p:blipFill>
        <p:spPr>
          <a:xfrm>
            <a:off x="8443238" y="1844824"/>
            <a:ext cx="2116464" cy="203511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558702" y="3284984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cs typeface="宋体" panose="02010600030101010101" pitchFamily="2" charset="-122"/>
              </a:rPr>
              <a:t>③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591150" y="3337828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cs typeface="宋体" panose="02010600030101010101" pitchFamily="2" charset="-122"/>
              </a:rPr>
              <a:t>⑤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479582" y="3356992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cs typeface="宋体" panose="02010600030101010101" pitchFamily="2" charset="-122"/>
              </a:rPr>
              <a:t>②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545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根据课文内容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圈出正确的单词。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 go to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school/zoo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every day. 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read and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write/sing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at school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1211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根据课文内容可知，我们每天去上学，故选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school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70999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根据课文内容可知，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read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write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是同类并列词汇，故选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write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。句意：我们每天在学校读书和写字。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椭圆 4"/>
          <p:cNvSpPr/>
          <p:nvPr/>
        </p:nvSpPr>
        <p:spPr bwMode="auto">
          <a:xfrm>
            <a:off x="2494806" y="1959962"/>
            <a:ext cx="1008112" cy="432048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椭圆 5"/>
          <p:cNvSpPr/>
          <p:nvPr/>
        </p:nvSpPr>
        <p:spPr bwMode="auto">
          <a:xfrm>
            <a:off x="2998862" y="3212976"/>
            <a:ext cx="792088" cy="432048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229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</TotalTime>
  <Words>1029</Words>
  <Application>Microsoft Office PowerPoint</Application>
  <PresentationFormat>自定义</PresentationFormat>
  <Paragraphs>133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黑体</vt:lpstr>
      <vt:lpstr>楷体</vt:lpstr>
      <vt:lpstr>隶书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349</cp:revision>
  <dcterms:created xsi:type="dcterms:W3CDTF">2020-11-06T05:24:00Z</dcterms:created>
  <dcterms:modified xsi:type="dcterms:W3CDTF">2025-06-07T06:38:38Z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